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7" r:id="rId2"/>
  </p:sldIdLst>
  <p:sldSz cx="6858000" cy="9906000" type="A4"/>
  <p:notesSz cx="6889750" cy="1001871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63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2" autoAdjust="0"/>
    <p:restoredTop sz="94660"/>
  </p:normalViewPr>
  <p:slideViewPr>
    <p:cSldViewPr snapToGrid="0">
      <p:cViewPr varScale="1">
        <p:scale>
          <a:sx n="49" d="100"/>
          <a:sy n="49" d="100"/>
        </p:scale>
        <p:origin x="2076" y="32"/>
      </p:cViewPr>
      <p:guideLst>
        <p:guide orient="horz" pos="3840"/>
        <p:guide pos="2160"/>
        <p:guide orient="horz"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4A8411-F87D-40DE-A2F5-2730A9865E43}" type="datetimeFigureOut">
              <a:rPr lang="nb-NO" smtClean="0"/>
              <a:t>28.02.2020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515475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902075" y="9515475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636D3-58BC-446F-874F-A0E417C4418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17275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1D51-D111-41EF-8C1F-D4CFF52A2BC6}" type="datetimeFigureOut">
              <a:rPr lang="nb-NO" smtClean="0"/>
              <a:t>28.02.2020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81D5-9202-4715-927B-AC67336DB8E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51220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1D51-D111-41EF-8C1F-D4CFF52A2BC6}" type="datetimeFigureOut">
              <a:rPr lang="nb-NO" smtClean="0"/>
              <a:t>28.02.2020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81D5-9202-4715-927B-AC67336DB8E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69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1D51-D111-41EF-8C1F-D4CFF52A2BC6}" type="datetimeFigureOut">
              <a:rPr lang="nb-NO" smtClean="0"/>
              <a:t>28.02.2020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81D5-9202-4715-927B-AC67336DB8E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91661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1D51-D111-41EF-8C1F-D4CFF52A2BC6}" type="datetimeFigureOut">
              <a:rPr lang="nb-NO" smtClean="0"/>
              <a:t>28.02.2020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81D5-9202-4715-927B-AC67336DB8E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36200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7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1D51-D111-41EF-8C1F-D4CFF52A2BC6}" type="datetimeFigureOut">
              <a:rPr lang="nb-NO" smtClean="0"/>
              <a:t>28.02.2020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81D5-9202-4715-927B-AC67336DB8E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3206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1D51-D111-41EF-8C1F-D4CFF52A2BC6}" type="datetimeFigureOut">
              <a:rPr lang="nb-NO" smtClean="0"/>
              <a:t>28.02.2020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81D5-9202-4715-927B-AC67336DB8E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7750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5"/>
            <a:ext cx="5915025" cy="1914702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6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6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1D51-D111-41EF-8C1F-D4CFF52A2BC6}" type="datetimeFigureOut">
              <a:rPr lang="nb-NO" smtClean="0"/>
              <a:t>28.02.2020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81D5-9202-4715-927B-AC67336DB8E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093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1D51-D111-41EF-8C1F-D4CFF52A2BC6}" type="datetimeFigureOut">
              <a:rPr lang="nb-NO" smtClean="0"/>
              <a:t>28.02.2020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81D5-9202-4715-927B-AC67336DB8E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266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1D51-D111-41EF-8C1F-D4CFF52A2BC6}" type="datetimeFigureOut">
              <a:rPr lang="nb-NO" smtClean="0"/>
              <a:t>28.02.2020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81D5-9202-4715-927B-AC67336DB8E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06026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3"/>
            <a:ext cx="3471863" cy="70396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1D51-D111-41EF-8C1F-D4CFF52A2BC6}" type="datetimeFigureOut">
              <a:rPr lang="nb-NO" smtClean="0"/>
              <a:t>28.02.2020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81D5-9202-4715-927B-AC67336DB8E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9253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3"/>
            <a:ext cx="3471863" cy="7039680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1D51-D111-41EF-8C1F-D4CFF52A2BC6}" type="datetimeFigureOut">
              <a:rPr lang="nb-NO" smtClean="0"/>
              <a:t>28.02.2020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81D5-9202-4715-927B-AC67336DB8E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8375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C1D51-D111-41EF-8C1F-D4CFF52A2BC6}" type="datetimeFigureOut">
              <a:rPr lang="nb-NO" smtClean="0"/>
              <a:t>28.02.2020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F81D5-9202-4715-927B-AC67336DB8E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393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vatselvmordsforebygging.net/" TargetMode="External"/><Relationship Id="rId2" Type="http://schemas.openxmlformats.org/officeDocument/2006/relationships/hyperlink" Target="mailto:post@mennesketifokus.no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0" y="9660639"/>
            <a:ext cx="6858000" cy="245361"/>
          </a:xfrm>
          <a:prstGeom prst="rect">
            <a:avLst/>
          </a:prstGeom>
          <a:solidFill>
            <a:srgbClr val="EB6317"/>
          </a:solidFill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20574" tIns="20574" rIns="20574" bIns="20574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nb-NO" sz="1013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" y="9406719"/>
            <a:ext cx="6858000" cy="279881"/>
          </a:xfrm>
          <a:prstGeom prst="rect">
            <a:avLst/>
          </a:prstGeom>
          <a:solidFill>
            <a:srgbClr val="000000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20574" tIns="20574" rIns="20574" bIns="20574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nb-NO" sz="1013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Sylinder 6"/>
          <p:cNvSpPr txBox="1"/>
          <p:nvPr/>
        </p:nvSpPr>
        <p:spPr>
          <a:xfrm>
            <a:off x="2637420" y="9666868"/>
            <a:ext cx="2155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dirty="0">
                <a:solidFill>
                  <a:schemeClr val="bg1">
                    <a:lumMod val="95000"/>
                  </a:schemeClr>
                </a:solidFill>
              </a:rPr>
              <a:t>www.mennesketifokus.no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 flipV="1">
            <a:off x="0" y="0"/>
            <a:ext cx="6858000" cy="332374"/>
          </a:xfrm>
          <a:prstGeom prst="rect">
            <a:avLst/>
          </a:prstGeom>
          <a:solidFill>
            <a:srgbClr val="EB6317"/>
          </a:solidFill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20574" tIns="20574" rIns="20574" bIns="20574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nb-NO" sz="1013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kstSylinder 11"/>
          <p:cNvSpPr txBox="1"/>
          <p:nvPr/>
        </p:nvSpPr>
        <p:spPr>
          <a:xfrm>
            <a:off x="6" y="690349"/>
            <a:ext cx="6857995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Bli med på kurs: </a:t>
            </a:r>
          </a:p>
          <a:p>
            <a:pPr algn="ctr"/>
            <a:r>
              <a:rPr lang="nb-NO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Førstehjelp ved selvmordsfare                   </a:t>
            </a:r>
          </a:p>
          <a:p>
            <a:endParaRPr lang="nb-NO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Dato:  </a:t>
            </a:r>
            <a: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	     </a:t>
            </a:r>
            <a: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4. og 5. mai</a:t>
            </a:r>
            <a: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2020	            </a:t>
            </a:r>
            <a: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Begrenset antall plasser</a:t>
            </a:r>
          </a:p>
          <a:p>
            <a:r>
              <a:rPr lang="nb-NO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Sted: </a:t>
            </a:r>
            <a: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	     </a:t>
            </a:r>
            <a:r>
              <a:rPr lang="nb-NO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Kokstadveien</a:t>
            </a:r>
            <a: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33, 3 </a:t>
            </a:r>
            <a:r>
              <a:rPr lang="nb-NO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etg</a:t>
            </a:r>
            <a: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Tess-bygget</a:t>
            </a:r>
          </a:p>
          <a:p>
            <a:r>
              <a:rPr lang="nb-NO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Tid:</a:t>
            </a:r>
            <a: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	     08.30 – 16.00 	            5257 Kokstad</a:t>
            </a:r>
          </a:p>
          <a:p>
            <a:r>
              <a:rPr lang="nb-NO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Pris:</a:t>
            </a:r>
            <a: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	     2.700</a:t>
            </a:r>
            <a:r>
              <a:rPr lang="nb-NO" sz="1300" dirty="0">
                <a:latin typeface="Arial" panose="020B0604020202020204" pitchFamily="34" charset="0"/>
                <a:cs typeface="Arial" panose="020B0604020202020204" pitchFamily="34" charset="0"/>
              </a:rPr>
              <a:t>,-         	</a:t>
            </a:r>
            <a: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nb-NO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Student:   </a:t>
            </a:r>
            <a: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2.000</a:t>
            </a:r>
            <a:r>
              <a:rPr lang="nb-NO" sz="1300" dirty="0">
                <a:latin typeface="Arial" panose="020B0604020202020204" pitchFamily="34" charset="0"/>
                <a:cs typeface="Arial" panose="020B0604020202020204" pitchFamily="34" charset="0"/>
              </a:rPr>
              <a:t>,-  </a:t>
            </a:r>
            <a: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b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Påmelding: </a:t>
            </a:r>
            <a:r>
              <a:rPr lang="nb-NO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post@mennesketifokus.no</a:t>
            </a:r>
            <a:r>
              <a:rPr lang="nb-NO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Innen: </a:t>
            </a:r>
            <a: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31.03.2020</a:t>
            </a:r>
            <a:r>
              <a:rPr lang="nb-NO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Mer info:     </a:t>
            </a:r>
            <a:r>
              <a:rPr lang="nb-NO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nb-NO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Tlf</a:t>
            </a:r>
            <a: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:  913 38 183 	            </a:t>
            </a:r>
            <a:r>
              <a:rPr lang="nb-NO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Inkl</a:t>
            </a:r>
            <a:r>
              <a:rPr lang="nb-NO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lunsj begge dager</a:t>
            </a:r>
            <a:endParaRPr lang="nb-NO" sz="1300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-1765" y="2996411"/>
            <a:ext cx="3363222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300" b="1" dirty="0" smtClean="0">
                <a:solidFill>
                  <a:srgbClr val="0070C0"/>
                </a:solidFill>
              </a:rPr>
              <a:t>EN ALVORLIG UTFORDRING</a:t>
            </a:r>
          </a:p>
          <a:p>
            <a:r>
              <a:rPr lang="nb-NO" sz="1300" b="1" dirty="0" smtClean="0"/>
              <a:t>Årlig tar rundt 500 personer sitt eget liv i Norge. Det reelle tallet er sannsynlig mye høyere og enda flere sliter med alvorlige selvmordstanker.</a:t>
            </a:r>
            <a:endParaRPr lang="nb-NO" sz="1300" b="1" dirty="0"/>
          </a:p>
          <a:p>
            <a:r>
              <a:rPr lang="nb-NO" sz="1300" b="1" dirty="0" smtClean="0"/>
              <a:t>Hvordan kan vi redusere antallet som dør i selvmord eller som gjør selvmordsforsøk?</a:t>
            </a:r>
          </a:p>
        </p:txBody>
      </p:sp>
      <p:sp>
        <p:nvSpPr>
          <p:cNvPr id="20" name="TekstSylinder 19"/>
          <p:cNvSpPr txBox="1"/>
          <p:nvPr/>
        </p:nvSpPr>
        <p:spPr>
          <a:xfrm>
            <a:off x="6" y="4473572"/>
            <a:ext cx="3280229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300" b="1" dirty="0" smtClean="0">
                <a:solidFill>
                  <a:srgbClr val="0070C0"/>
                </a:solidFill>
              </a:rPr>
              <a:t>KURSET</a:t>
            </a:r>
          </a:p>
          <a:p>
            <a:r>
              <a:rPr lang="nb-NO" sz="1300" b="1" dirty="0" smtClean="0"/>
              <a:t>Kurset går over to dager og gjennomføres i form av forelesninger, videofilmer, diskusjoner, erfaringsutveksling og praktiske øvelser. Det arbeides mye i smågrupper.</a:t>
            </a:r>
          </a:p>
          <a:p>
            <a:endParaRPr lang="nb-NO" sz="1300" dirty="0"/>
          </a:p>
          <a:p>
            <a:r>
              <a:rPr lang="nb-NO" sz="1300" dirty="0" smtClean="0"/>
              <a:t>Kurset retter seg mot alle som møter selvmordsnære mennesker, både i jobb og privat. Dette inkluderer blant annet helse- og sosialarbeidere, kirkelig ansatte, politi, ambulansepersonell, personalansvarlige, lærere samt ulike typer frivillige hjelpere.</a:t>
            </a:r>
            <a:endParaRPr lang="nb-NO" sz="1300" dirty="0"/>
          </a:p>
          <a:p>
            <a:r>
              <a:rPr lang="nb-NO" sz="1300" dirty="0" smtClean="0"/>
              <a:t>Ressurser i lokalmiljøet, samt samhandling mellom ulike etater og fagmiljøer, behandles også.</a:t>
            </a:r>
            <a:endParaRPr lang="nb-NO" sz="13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3416306" y="3024512"/>
            <a:ext cx="3441695" cy="629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300" b="1" dirty="0" smtClean="0">
                <a:solidFill>
                  <a:srgbClr val="0070C0"/>
                </a:solidFill>
              </a:rPr>
              <a:t>HVA KAN DU FÅ UT AV KURSET</a:t>
            </a:r>
          </a:p>
          <a:p>
            <a:r>
              <a:rPr lang="nb-NO" sz="1300" b="1" dirty="0" smtClean="0"/>
              <a:t>Vi har alle ansvar for å hjelpe når kriser rammer medmennesker. Førstehjelp ved selvmordsfare kan sammenlignes med akutt hjelp som alle bør kunne yte ved for eksempel trafikkulykker. Det er en måte å redde liv på. </a:t>
            </a:r>
          </a:p>
          <a:p>
            <a:endParaRPr lang="nb-NO" sz="1300" b="1" dirty="0"/>
          </a:p>
          <a:p>
            <a:r>
              <a:rPr lang="nb-NO" sz="1400" b="1" dirty="0">
                <a:solidFill>
                  <a:schemeClr val="accent1">
                    <a:lumMod val="75000"/>
                  </a:schemeClr>
                </a:solidFill>
              </a:rPr>
              <a:t>På kurset lærer du å:</a:t>
            </a:r>
          </a:p>
          <a:p>
            <a:r>
              <a:rPr lang="nb-NO" sz="1400" dirty="0"/>
              <a:t>• fange opp mennesker som har det vanskelig og som kan være i</a:t>
            </a:r>
          </a:p>
          <a:p>
            <a:r>
              <a:rPr lang="nb-NO" sz="1400" dirty="0"/>
              <a:t>selvmordsfare</a:t>
            </a:r>
          </a:p>
          <a:p>
            <a:r>
              <a:rPr lang="nb-NO" sz="1400" dirty="0"/>
              <a:t>• stille dirkete spørsmål om selvmordstanker</a:t>
            </a:r>
          </a:p>
          <a:p>
            <a:r>
              <a:rPr lang="nb-NO" sz="1400" dirty="0"/>
              <a:t>• hjelpe personen i selvmordsfare å snakke om det som er vanskelig</a:t>
            </a:r>
          </a:p>
          <a:p>
            <a:r>
              <a:rPr lang="nb-NO" sz="1400" dirty="0"/>
              <a:t>• arbeide med usikkerhet om å leve eller død</a:t>
            </a:r>
          </a:p>
          <a:p>
            <a:r>
              <a:rPr lang="nb-NO" sz="1400" dirty="0"/>
              <a:t>• lage og iverksette en plan med vedkommende, hvor målet er å</a:t>
            </a:r>
          </a:p>
          <a:p>
            <a:r>
              <a:rPr lang="nb-NO" sz="1400" dirty="0"/>
              <a:t>berge liv</a:t>
            </a:r>
          </a:p>
          <a:p>
            <a:r>
              <a:rPr lang="nb-NO" sz="1400" dirty="0"/>
              <a:t>• bruke lokale ressurser i krisehjelp</a:t>
            </a:r>
            <a:endParaRPr lang="nb-NO" sz="1300" dirty="0"/>
          </a:p>
          <a:p>
            <a:endParaRPr lang="nb-NO" sz="1300" dirty="0" smtClean="0"/>
          </a:p>
          <a:p>
            <a:r>
              <a:rPr lang="nb-NO" sz="1300" b="1" dirty="0" smtClean="0">
                <a:solidFill>
                  <a:schemeClr val="accent1">
                    <a:lumMod val="75000"/>
                  </a:schemeClr>
                </a:solidFill>
              </a:rPr>
              <a:t>Kurset er godkjent av følgende fagorganisasjoner:</a:t>
            </a:r>
            <a:endParaRPr lang="nb-NO" sz="13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300" dirty="0" smtClean="0"/>
              <a:t>Den norske legeforening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300" dirty="0" smtClean="0"/>
              <a:t>Fagforbund for hjelpepleiere og omsorgsarbeidere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300" dirty="0" smtClean="0"/>
              <a:t>Norsk Ergoterapeutforbund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300" dirty="0" smtClean="0"/>
              <a:t>Norsk Psykologforening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300" dirty="0" smtClean="0"/>
              <a:t>Norsk Sykepleierforbund</a:t>
            </a:r>
          </a:p>
          <a:p>
            <a:endParaRPr lang="nb-NO" sz="1300" dirty="0" smtClean="0"/>
          </a:p>
        </p:txBody>
      </p:sp>
      <p:sp>
        <p:nvSpPr>
          <p:cNvPr id="22" name="TekstSylinder 21"/>
          <p:cNvSpPr txBox="1"/>
          <p:nvPr/>
        </p:nvSpPr>
        <p:spPr>
          <a:xfrm>
            <a:off x="5" y="7544927"/>
            <a:ext cx="34163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300" b="1" dirty="0" smtClean="0">
                <a:solidFill>
                  <a:schemeClr val="accent1">
                    <a:lumMod val="75000"/>
                  </a:schemeClr>
                </a:solidFill>
              </a:rPr>
              <a:t>Vivat selvmordsforebygging:</a:t>
            </a:r>
            <a:endParaRPr lang="nb-NO" sz="1300" b="1" dirty="0" smtClean="0"/>
          </a:p>
          <a:p>
            <a:r>
              <a:rPr lang="nb-NO" sz="1300" dirty="0"/>
              <a:t>E</a:t>
            </a:r>
            <a:r>
              <a:rPr lang="nb-NO" sz="1300" dirty="0" smtClean="0"/>
              <a:t>t av Helsedirektoratets selvmordsforebyggende tiltak nasjonalt. Vivat er et samarbeid mellom UNN, RVTS</a:t>
            </a:r>
          </a:p>
          <a:p>
            <a:r>
              <a:rPr lang="nb-NO" sz="1300" dirty="0"/>
              <a:t>o</a:t>
            </a:r>
            <a:r>
              <a:rPr lang="nb-NO" sz="1300" dirty="0" smtClean="0"/>
              <a:t>g LivingWorksEducation</a:t>
            </a:r>
            <a:r>
              <a:rPr lang="nb-NO" sz="1300" dirty="0"/>
              <a:t> </a:t>
            </a:r>
            <a:r>
              <a:rPr lang="nb-NO" sz="1300" dirty="0" smtClean="0"/>
              <a:t>i Canada som har utviklet kurset.</a:t>
            </a:r>
          </a:p>
          <a:p>
            <a:endParaRPr lang="nb-NO" sz="1300" b="1" dirty="0"/>
          </a:p>
          <a:p>
            <a:r>
              <a:rPr lang="nb-NO" sz="1400" b="1" i="1" dirty="0"/>
              <a:t>Les mer om VIVAT </a:t>
            </a:r>
            <a:r>
              <a:rPr lang="nb-NO" sz="1400" b="1" i="1" dirty="0" smtClean="0"/>
              <a:t>på: </a:t>
            </a:r>
            <a:r>
              <a:rPr lang="nb-NO" sz="1400" i="1" u="sng" dirty="0" smtClean="0">
                <a:hlinkClick r:id="rId3"/>
              </a:rPr>
              <a:t>www.vivatselvmordsforebygging.net</a:t>
            </a:r>
            <a:endParaRPr lang="nb-NO" sz="1400" dirty="0"/>
          </a:p>
          <a:p>
            <a:endParaRPr lang="nb-NO" sz="1300" dirty="0" smtClean="0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736" y="9006388"/>
            <a:ext cx="1053211" cy="880702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1344" y="-15572"/>
            <a:ext cx="1096744" cy="865057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" y="165857"/>
            <a:ext cx="1381328" cy="8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39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15664</TotalTime>
  <Words>306</Words>
  <Application>Microsoft Office PowerPoint</Application>
  <PresentationFormat>A4 (210 x 297 mm)</PresentationFormat>
  <Paragraphs>40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Randi Nordvik</dc:creator>
  <cp:lastModifiedBy>Randi Nordvik</cp:lastModifiedBy>
  <cp:revision>64</cp:revision>
  <cp:lastPrinted>2017-06-12T13:29:38Z</cp:lastPrinted>
  <dcterms:created xsi:type="dcterms:W3CDTF">2017-04-20T11:50:09Z</dcterms:created>
  <dcterms:modified xsi:type="dcterms:W3CDTF">2020-02-28T09:01:46Z</dcterms:modified>
</cp:coreProperties>
</file>